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345" r:id="rId2"/>
    <p:sldId id="502" r:id="rId3"/>
    <p:sldId id="463" r:id="rId4"/>
    <p:sldId id="487" r:id="rId5"/>
    <p:sldId id="488" r:id="rId6"/>
    <p:sldId id="490" r:id="rId7"/>
    <p:sldId id="492" r:id="rId8"/>
    <p:sldId id="493" r:id="rId9"/>
    <p:sldId id="501" r:id="rId10"/>
    <p:sldId id="274" r:id="rId11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8821" autoAdjust="0"/>
  </p:normalViewPr>
  <p:slideViewPr>
    <p:cSldViewPr>
      <p:cViewPr varScale="1">
        <p:scale>
          <a:sx n="78" d="100"/>
          <a:sy n="78" d="100"/>
        </p:scale>
        <p:origin x="16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8199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65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8485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7969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182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6786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1689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4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Elektriciteit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31075"/>
            <a:ext cx="3312369" cy="546198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4.5 Energie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4"/>
          <a:srcRect l="53212" r="10951"/>
          <a:stretch/>
        </p:blipFill>
        <p:spPr>
          <a:xfrm>
            <a:off x="5004048" y="2439977"/>
            <a:ext cx="2376264" cy="3456000"/>
          </a:xfrm>
          <a:prstGeom prst="rect">
            <a:avLst/>
          </a:prstGeom>
          <a:ln w="19050"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5"/>
          <a:srcRect l="34955" r="33983"/>
          <a:stretch/>
        </p:blipFill>
        <p:spPr>
          <a:xfrm>
            <a:off x="0" y="2439977"/>
            <a:ext cx="1619672" cy="3456000"/>
          </a:xfrm>
          <a:prstGeom prst="rect">
            <a:avLst/>
          </a:prstGeom>
          <a:ln w="19050">
            <a:noFill/>
          </a:ln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6"/>
          <a:srcRect l="24171" r="49426"/>
          <a:stretch/>
        </p:blipFill>
        <p:spPr>
          <a:xfrm>
            <a:off x="7452320" y="2439977"/>
            <a:ext cx="1691680" cy="3456000"/>
          </a:xfrm>
          <a:prstGeom prst="rect">
            <a:avLst/>
          </a:prstGeom>
          <a:ln w="19050">
            <a:noFill/>
          </a:ln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4.5 Energie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284985"/>
            <a:ext cx="8679012" cy="2718472"/>
          </a:xfrm>
        </p:spPr>
        <p:txBody>
          <a:bodyPr>
            <a:normAutofit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voorbeelden benoemen waarbij de ene soort energie wordt omgezet in een andere soort energie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verschillende soorten energie benoemen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wat ‘</a:t>
            </a:r>
            <a:r>
              <a:rPr lang="nl-NL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energie-verlies</a:t>
            </a:r>
            <a:r>
              <a:rPr lang="nl-NL" sz="2800" i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’ betekent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1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Energie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Energie omzetten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Apparaten zetten elektrische energie om in een andere vorm van energie</a:t>
            </a:r>
          </a:p>
          <a:p>
            <a:pPr lvl="1"/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Omzetten</a:t>
            </a:r>
            <a:r>
              <a:rPr lang="nl-NL" dirty="0" smtClean="0">
                <a:sym typeface="Wingdings" panose="05000000000000000000" pitchFamily="2" charset="2"/>
              </a:rPr>
              <a:t> betekent </a:t>
            </a:r>
            <a:r>
              <a:rPr lang="nl-NL" u="sng" dirty="0" smtClean="0">
                <a:sym typeface="Wingdings" panose="05000000000000000000" pitchFamily="2" charset="2"/>
              </a:rPr>
              <a:t>veranderen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Voorbeelden van omgezette energie: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Warmte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Licht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B</a:t>
            </a:r>
            <a:r>
              <a:rPr lang="nl-NL" dirty="0" smtClean="0">
                <a:sym typeface="Wingdings" panose="05000000000000000000" pitchFamily="2" charset="2"/>
              </a:rPr>
              <a:t>eweging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5943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Energie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Warmte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Verschillende apparaten zetten elektrische energie om in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warmte</a:t>
            </a:r>
            <a:r>
              <a:rPr lang="nl-NL" dirty="0" smtClean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Elektrische kachel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Föhn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Waterkoker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3249" y="2852936"/>
            <a:ext cx="3868415" cy="2016224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9912" y="4094214"/>
            <a:ext cx="2226453" cy="2189712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40010511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Energie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Licht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Een lamp zet elektrische energie om in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licht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Halogeenlamp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Spaarlamp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Ledlamp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6428" y="2852936"/>
            <a:ext cx="2840739" cy="1656184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sp>
        <p:nvSpPr>
          <p:cNvPr id="6" name="Tekstvak 5"/>
          <p:cNvSpPr txBox="1"/>
          <p:nvPr/>
        </p:nvSpPr>
        <p:spPr>
          <a:xfrm>
            <a:off x="3923928" y="2869857"/>
            <a:ext cx="18700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solidFill>
                  <a:srgbClr val="8FAA32"/>
                </a:solidFill>
              </a:rPr>
              <a:t>g</a:t>
            </a:r>
            <a:r>
              <a:rPr lang="nl-NL" sz="2400" dirty="0" smtClean="0">
                <a:solidFill>
                  <a:srgbClr val="8FAA32"/>
                </a:solidFill>
              </a:rPr>
              <a:t>loeidraad wordt warm</a:t>
            </a:r>
            <a:endParaRPr lang="nl-NL" sz="2400" dirty="0">
              <a:solidFill>
                <a:srgbClr val="8FAA32"/>
              </a:solidFill>
            </a:endParaRPr>
          </a:p>
        </p:txBody>
      </p:sp>
      <p:cxnSp>
        <p:nvCxnSpPr>
          <p:cNvPr id="8" name="Gekromde verbindingslijn 7"/>
          <p:cNvCxnSpPr>
            <a:stCxn id="6" idx="3"/>
          </p:cNvCxnSpPr>
          <p:nvPr/>
        </p:nvCxnSpPr>
        <p:spPr>
          <a:xfrm>
            <a:off x="5793935" y="3285356"/>
            <a:ext cx="1010313" cy="231369"/>
          </a:xfrm>
          <a:prstGeom prst="curvedConnector3">
            <a:avLst/>
          </a:prstGeom>
          <a:ln w="28575">
            <a:solidFill>
              <a:srgbClr val="8FAA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Afbeelding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3928" y="4299636"/>
            <a:ext cx="2817490" cy="1867406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sp>
        <p:nvSpPr>
          <p:cNvPr id="12" name="Tekstvak 11"/>
          <p:cNvSpPr txBox="1"/>
          <p:nvPr/>
        </p:nvSpPr>
        <p:spPr>
          <a:xfrm>
            <a:off x="539552" y="4774723"/>
            <a:ext cx="3166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solidFill>
                  <a:srgbClr val="8FAA32"/>
                </a:solidFill>
              </a:rPr>
              <a:t>g</a:t>
            </a:r>
            <a:r>
              <a:rPr lang="nl-NL" sz="2400" dirty="0" smtClean="0">
                <a:solidFill>
                  <a:srgbClr val="8FAA32"/>
                </a:solidFill>
              </a:rPr>
              <a:t>as gaat lichtgeven als er elektrische stroom doorheen loopt</a:t>
            </a:r>
            <a:endParaRPr lang="nl-NL" sz="2400" dirty="0">
              <a:solidFill>
                <a:srgbClr val="8FAA32"/>
              </a:solidFill>
            </a:endParaRPr>
          </a:p>
        </p:txBody>
      </p:sp>
      <p:cxnSp>
        <p:nvCxnSpPr>
          <p:cNvPr id="13" name="Gekromde verbindingslijn 12"/>
          <p:cNvCxnSpPr>
            <a:stCxn id="12" idx="3"/>
          </p:cNvCxnSpPr>
          <p:nvPr/>
        </p:nvCxnSpPr>
        <p:spPr>
          <a:xfrm flipV="1">
            <a:off x="3705703" y="4970510"/>
            <a:ext cx="1154329" cy="404378"/>
          </a:xfrm>
          <a:prstGeom prst="curvedConnector3">
            <a:avLst>
              <a:gd name="adj1" fmla="val 50000"/>
            </a:avLst>
          </a:prstGeom>
          <a:ln w="28575">
            <a:solidFill>
              <a:srgbClr val="8FAA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8976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Energie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Beweging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Met elektrische energie kan een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b="1" dirty="0" err="1" smtClean="0">
                <a:solidFill>
                  <a:srgbClr val="8FAA32"/>
                </a:solidFill>
                <a:sym typeface="Wingdings" panose="05000000000000000000" pitchFamily="2" charset="2"/>
              </a:rPr>
              <a:t>elektro-motor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bewegen  een </a:t>
            </a:r>
            <a:r>
              <a:rPr lang="nl-NL" u="sng" dirty="0" smtClean="0">
                <a:sym typeface="Wingdings" panose="05000000000000000000" pitchFamily="2" charset="2"/>
              </a:rPr>
              <a:t>draaiende beweging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Boormachine </a:t>
            </a:r>
            <a:r>
              <a:rPr lang="nl-NL" i="1" dirty="0" smtClean="0">
                <a:sym typeface="Wingdings" panose="05000000000000000000" pitchFamily="2" charset="2"/>
              </a:rPr>
              <a:t> boortje draait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Wasmachine  </a:t>
            </a:r>
            <a:r>
              <a:rPr lang="nl-NL" i="1" dirty="0" smtClean="0">
                <a:sym typeface="Wingdings" panose="05000000000000000000" pitchFamily="2" charset="2"/>
              </a:rPr>
              <a:t>trommel draait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Elektrische scooter  </a:t>
            </a:r>
            <a:r>
              <a:rPr lang="nl-NL" i="1" dirty="0" smtClean="0">
                <a:sym typeface="Wingdings" panose="05000000000000000000" pitchFamily="2" charset="2"/>
              </a:rPr>
              <a:t>aandrijving achterwiel</a:t>
            </a:r>
            <a:endParaRPr lang="nl-NL" i="1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0113" y="3847329"/>
            <a:ext cx="4199372" cy="2265116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22712953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Energie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err="1" smtClean="0">
                <a:sym typeface="Wingdings" panose="05000000000000000000" pitchFamily="2" charset="2"/>
              </a:rPr>
              <a:t>Bewegings-energie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err="1" smtClean="0">
                <a:sym typeface="Wingdings" panose="05000000000000000000" pitchFamily="2" charset="2"/>
              </a:rPr>
              <a:t>Elektro-motor</a:t>
            </a:r>
            <a:r>
              <a:rPr lang="nl-NL" dirty="0" smtClean="0">
                <a:sym typeface="Wingdings" panose="05000000000000000000" pitchFamily="2" charset="2"/>
              </a:rPr>
              <a:t> zet elektrische energie om in </a:t>
            </a:r>
            <a:r>
              <a:rPr lang="nl-NL" b="1" dirty="0" err="1" smtClean="0">
                <a:solidFill>
                  <a:srgbClr val="8FAA32"/>
                </a:solidFill>
                <a:sym typeface="Wingdings" panose="05000000000000000000" pitchFamily="2" charset="2"/>
              </a:rPr>
              <a:t>bewegings-energie</a:t>
            </a: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/>
            <a:r>
              <a:rPr lang="nl-NL" i="1" dirty="0" smtClean="0">
                <a:sym typeface="Wingdings" panose="05000000000000000000" pitchFamily="2" charset="2"/>
              </a:rPr>
              <a:t>Dus: </a:t>
            </a:r>
            <a:r>
              <a:rPr lang="nl-NL" dirty="0" smtClean="0">
                <a:sym typeface="Wingdings" panose="05000000000000000000" pitchFamily="2" charset="2"/>
              </a:rPr>
              <a:t>Motor </a:t>
            </a:r>
            <a:r>
              <a:rPr lang="nl-NL" dirty="0">
                <a:sym typeface="Wingdings" panose="05000000000000000000" pitchFamily="2" charset="2"/>
              </a:rPr>
              <a:t>van een </a:t>
            </a:r>
            <a:r>
              <a:rPr lang="nl-NL" dirty="0" smtClean="0">
                <a:sym typeface="Wingdings" panose="05000000000000000000" pitchFamily="2" charset="2"/>
              </a:rPr>
              <a:t>scooter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zet </a:t>
            </a:r>
            <a:r>
              <a:rPr lang="nl-NL" dirty="0">
                <a:sym typeface="Wingdings" panose="05000000000000000000" pitchFamily="2" charset="2"/>
              </a:rPr>
              <a:t>elektrische energie om </a:t>
            </a:r>
            <a:r>
              <a:rPr lang="nl-NL" dirty="0" smtClean="0">
                <a:sym typeface="Wingdings" panose="05000000000000000000" pitchFamily="2" charset="2"/>
              </a:rPr>
              <a:t>in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err="1" smtClean="0">
                <a:sym typeface="Wingdings" panose="05000000000000000000" pitchFamily="2" charset="2"/>
              </a:rPr>
              <a:t>bewegings-energie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128" y="3140968"/>
            <a:ext cx="3152775" cy="3114675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470955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Energie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err="1" smtClean="0">
                <a:sym typeface="Wingdings" panose="05000000000000000000" pitchFamily="2" charset="2"/>
              </a:rPr>
              <a:t>Energie-verlies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u="sng" dirty="0" smtClean="0">
                <a:sym typeface="Wingdings" panose="05000000000000000000" pitchFamily="2" charset="2"/>
              </a:rPr>
              <a:t>Een lamp</a:t>
            </a:r>
            <a:r>
              <a:rPr lang="nl-NL" dirty="0" smtClean="0">
                <a:sym typeface="Wingdings" panose="05000000000000000000" pitchFamily="2" charset="2"/>
              </a:rPr>
              <a:t> zet elektrische energie om in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licht</a:t>
            </a:r>
            <a:r>
              <a:rPr lang="nl-NL" dirty="0" smtClean="0">
                <a:sym typeface="Wingdings" panose="05000000000000000000" pitchFamily="2" charset="2"/>
              </a:rPr>
              <a:t>, maar er wordt ook energie omgezet in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warmte</a:t>
            </a:r>
          </a:p>
          <a:p>
            <a:pPr lvl="1"/>
            <a:r>
              <a:rPr lang="nl-NL" i="1" dirty="0">
                <a:sym typeface="Wingdings" panose="05000000000000000000" pitchFamily="2" charset="2"/>
              </a:rPr>
              <a:t>Die warmte wil je niet</a:t>
            </a:r>
            <a:r>
              <a:rPr lang="nl-NL" i="1" dirty="0" smtClean="0">
                <a:sym typeface="Wingdings" panose="05000000000000000000" pitchFamily="2" charset="2"/>
              </a:rPr>
              <a:t>!</a:t>
            </a:r>
            <a:r>
              <a:rPr lang="nl-NL" dirty="0" smtClean="0">
                <a:sym typeface="Wingdings" panose="05000000000000000000" pitchFamily="2" charset="2"/>
              </a:rPr>
              <a:t>  er is </a:t>
            </a:r>
            <a:r>
              <a:rPr lang="nl-NL" b="1" dirty="0" err="1" smtClean="0">
                <a:solidFill>
                  <a:srgbClr val="8FAA32"/>
                </a:solidFill>
                <a:sym typeface="Wingdings" panose="05000000000000000000" pitchFamily="2" charset="2"/>
              </a:rPr>
              <a:t>energie-verlies</a:t>
            </a: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3659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Energie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err="1" smtClean="0">
                <a:sym typeface="Wingdings" panose="05000000000000000000" pitchFamily="2" charset="2"/>
              </a:rPr>
              <a:t>Energie-verlies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Niet álle </a:t>
            </a:r>
            <a:r>
              <a:rPr lang="nl-NL" dirty="0">
                <a:sym typeface="Wingdings" panose="05000000000000000000" pitchFamily="2" charset="2"/>
              </a:rPr>
              <a:t>energie wordt omgezet in </a:t>
            </a:r>
            <a:r>
              <a:rPr lang="nl-NL" b="1" dirty="0">
                <a:solidFill>
                  <a:srgbClr val="8FAA32"/>
                </a:solidFill>
                <a:sym typeface="Wingdings" panose="05000000000000000000" pitchFamily="2" charset="2"/>
              </a:rPr>
              <a:t>licht</a:t>
            </a:r>
            <a:r>
              <a:rPr lang="nl-NL" dirty="0">
                <a:sym typeface="Wingdings" panose="05000000000000000000" pitchFamily="2" charset="2"/>
              </a:rPr>
              <a:t>  je </a:t>
            </a:r>
            <a:r>
              <a:rPr lang="nl-NL" u="sng" dirty="0">
                <a:sym typeface="Wingdings" panose="05000000000000000000" pitchFamily="2" charset="2"/>
              </a:rPr>
              <a:t>‘verliest’</a:t>
            </a:r>
            <a:r>
              <a:rPr lang="nl-NL" dirty="0">
                <a:sym typeface="Wingdings" panose="05000000000000000000" pitchFamily="2" charset="2"/>
              </a:rPr>
              <a:t> een </a:t>
            </a:r>
            <a:r>
              <a:rPr lang="nl-NL" dirty="0" smtClean="0">
                <a:sym typeface="Wingdings" panose="05000000000000000000" pitchFamily="2" charset="2"/>
              </a:rPr>
              <a:t>deel van de energie, omdat die wordt omgezet in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warmte</a:t>
            </a:r>
          </a:p>
          <a:p>
            <a:pPr lvl="3"/>
            <a:endParaRPr lang="nl-NL" i="1" dirty="0" smtClean="0">
              <a:sym typeface="Wingdings" panose="05000000000000000000" pitchFamily="2" charset="2"/>
            </a:endParaRPr>
          </a:p>
          <a:p>
            <a:r>
              <a:rPr lang="nl-NL" i="1" dirty="0" smtClean="0">
                <a:sym typeface="Wingdings" panose="05000000000000000000" pitchFamily="2" charset="2"/>
              </a:rPr>
              <a:t>De energie gaat dus niet echt verloren!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Hij wordt </a:t>
            </a:r>
            <a:r>
              <a:rPr lang="nl-NL" u="sng" dirty="0" smtClean="0">
                <a:sym typeface="Wingdings" panose="05000000000000000000" pitchFamily="2" charset="2"/>
              </a:rPr>
              <a:t>omgezet</a:t>
            </a:r>
            <a:r>
              <a:rPr lang="nl-NL" dirty="0" smtClean="0">
                <a:sym typeface="Wingdings" panose="05000000000000000000" pitchFamily="2" charset="2"/>
              </a:rPr>
              <a:t> in een vorm van energie die je niet wilt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6673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6808</TotalTime>
  <Words>373</Words>
  <Application>Microsoft Office PowerPoint</Application>
  <PresentationFormat>Diavoorstelling (4:3)</PresentationFormat>
  <Paragraphs>86</Paragraphs>
  <Slides>10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Kantoorthema</vt:lpstr>
      <vt:lpstr>Hoofdstuk 4 Elektriciteit</vt:lpstr>
      <vt:lpstr>§4.5 Energie</vt:lpstr>
      <vt:lpstr>4.5 Energie</vt:lpstr>
      <vt:lpstr>4.5 Energie</vt:lpstr>
      <vt:lpstr>4.5 Energie</vt:lpstr>
      <vt:lpstr>4.5 Energie</vt:lpstr>
      <vt:lpstr>4.5 Energie</vt:lpstr>
      <vt:lpstr>4.5 Energie</vt:lpstr>
      <vt:lpstr>4.5 Energie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430</cp:revision>
  <cp:lastPrinted>2015-01-10T16:11:12Z</cp:lastPrinted>
  <dcterms:created xsi:type="dcterms:W3CDTF">2014-09-23T08:37:22Z</dcterms:created>
  <dcterms:modified xsi:type="dcterms:W3CDTF">2020-05-29T10:42:50Z</dcterms:modified>
</cp:coreProperties>
</file>